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72" r:id="rId2"/>
    <p:sldId id="273" r:id="rId3"/>
    <p:sldId id="274" r:id="rId4"/>
    <p:sldId id="276" r:id="rId5"/>
    <p:sldId id="277" r:id="rId6"/>
    <p:sldId id="278" r:id="rId7"/>
    <p:sldId id="281" r:id="rId8"/>
    <p:sldId id="282" r:id="rId9"/>
    <p:sldId id="283" r:id="rId10"/>
    <p:sldId id="284" r:id="rId11"/>
    <p:sldId id="285" r:id="rId12"/>
    <p:sldId id="288" r:id="rId13"/>
    <p:sldId id="289" r:id="rId14"/>
    <p:sldId id="290" r:id="rId15"/>
    <p:sldId id="291" r:id="rId16"/>
    <p:sldId id="257" r:id="rId17"/>
    <p:sldId id="258" r:id="rId18"/>
    <p:sldId id="259" r:id="rId19"/>
    <p:sldId id="260" r:id="rId20"/>
    <p:sldId id="286" r:id="rId21"/>
    <p:sldId id="279" r:id="rId22"/>
    <p:sldId id="280" r:id="rId23"/>
    <p:sldId id="27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8"/>
    <p:restoredTop sz="72411" autoAdjust="0"/>
  </p:normalViewPr>
  <p:slideViewPr>
    <p:cSldViewPr snapToGrid="0" snapToObjects="1">
      <p:cViewPr>
        <p:scale>
          <a:sx n="86" d="100"/>
          <a:sy n="86" d="100"/>
        </p:scale>
        <p:origin x="-16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11.12.2018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Motivation ,Grundidee ,Beispiel</a:t>
            </a:r>
          </a:p>
          <a:p>
            <a:r>
              <a:rPr lang="de-DE" dirty="0"/>
              <a:t>FT: Umrechnung eines zeitlich </a:t>
            </a:r>
            <a:r>
              <a:rPr lang="de-DE" dirty="0" err="1"/>
              <a:t>abhängingen</a:t>
            </a:r>
            <a:r>
              <a:rPr lang="de-DE" dirty="0"/>
              <a:t> Signals in seine Frequenzanteile</a:t>
            </a:r>
          </a:p>
          <a:p>
            <a:r>
              <a:rPr lang="de-DE" dirty="0"/>
              <a:t>DFT: kann bei diskreten Signalen benutzt werden</a:t>
            </a:r>
          </a:p>
          <a:p>
            <a:r>
              <a:rPr lang="de-DE" dirty="0"/>
              <a:t>FFT: 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Cooley und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Tukey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den 60er Jahren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computergestütz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622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Signal soll zerlegt werden</a:t>
            </a:r>
          </a:p>
          <a:p>
            <a:r>
              <a:rPr lang="de-DE" dirty="0" err="1"/>
              <a:t>Ezuhi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48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Folie</a:t>
            </a:r>
            <a:r>
              <a:rPr lang="de-DE" baseline="0" dirty="0" smtClean="0"/>
              <a:t> NICHT benutzen weil die Audio Datei nicht korrekt wiedergegeben wird.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572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99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  <a:t/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11.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3"/><Relationship Id="rId1" Type="http://schemas.openxmlformats.org/officeDocument/2006/relationships/audi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openxmlformats.org/officeDocument/2006/relationships/image" Target="../media/image14.png"/><Relationship Id="rId3" Type="http://schemas.microsoft.com/office/2007/relationships/media" Target="../media/media6.wav"/><Relationship Id="rId7" Type="http://schemas.microsoft.com/office/2007/relationships/media" Target="../media/media8.wav"/><Relationship Id="rId12" Type="http://schemas.openxmlformats.org/officeDocument/2006/relationships/notesSlide" Target="../notesSlides/notesSlide5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slideLayout" Target="../slideLayouts/slideLayout2.xml"/><Relationship Id="rId5" Type="http://schemas.microsoft.com/office/2007/relationships/media" Target="../media/media7.wav"/><Relationship Id="rId10" Type="http://schemas.openxmlformats.org/officeDocument/2006/relationships/audio" Target="../media/media9.wav"/><Relationship Id="rId4" Type="http://schemas.openxmlformats.org/officeDocument/2006/relationships/audio" Target="../media/media6.wav"/><Relationship Id="rId9" Type="http://schemas.microsoft.com/office/2007/relationships/media" Target="../media/media9.wa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71DB99C6-3D8B-4C9C-A637-1EB4A8D69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43B3FC80-3883-4EB4-B634-A6B6D55BA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30" y="1794241"/>
            <a:ext cx="7788519" cy="4382724"/>
          </a:xfrm>
        </p:spPr>
        <p:txBody>
          <a:bodyPr/>
          <a:lstStyle/>
          <a:p>
            <a:r>
              <a:rPr lang="de-DE" dirty="0"/>
              <a:t>Audio: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4" name="Noise_reduction_in_Audacity_(0,_5,_12,_30_dB)_(150Hz)_(0.15_sec)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xmlns="" id="{FD6CFAF9-CD5B-4019-8678-75D747483D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6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7046" y="1693985"/>
            <a:ext cx="609600" cy="6096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691DDCAE-DDDD-4B09-81A7-60E0F954F8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6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C63540E-E4D5-4770-B7E1-73B99445E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Steganographische</a:t>
            </a:r>
            <a:r>
              <a:rPr lang="de-DE" dirty="0"/>
              <a:t> Ansätze</a:t>
            </a:r>
            <a:br>
              <a:rPr lang="de-DE" dirty="0"/>
            </a:br>
            <a:r>
              <a:rPr lang="de-DE" dirty="0"/>
              <a:t>im 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C003A6C2-5B59-416D-B1AA-194CE1DFE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Audio</a:t>
            </a:r>
          </a:p>
          <a:p>
            <a:pPr lvl="1"/>
            <a:r>
              <a:rPr lang="de-DE" dirty="0"/>
              <a:t>Nicht genutzten Frequenzraum nutzen</a:t>
            </a:r>
          </a:p>
          <a:p>
            <a:pPr lvl="1"/>
            <a:r>
              <a:rPr lang="de-DE" dirty="0"/>
              <a:t>Dort binäre Information einbringen</a:t>
            </a:r>
          </a:p>
          <a:p>
            <a:pPr lvl="1"/>
            <a:r>
              <a:rPr lang="de-DE" dirty="0"/>
              <a:t>In Abgrenzung zur gezeigten LSB-Methode</a:t>
            </a:r>
          </a:p>
          <a:p>
            <a:r>
              <a:rPr lang="de-DE" b="1" dirty="0"/>
              <a:t>Bilder</a:t>
            </a:r>
          </a:p>
          <a:p>
            <a:pPr lvl="1"/>
            <a:r>
              <a:rPr lang="de-DE" dirty="0"/>
              <a:t>Information in bestimmten Frequenzen einbringen</a:t>
            </a:r>
          </a:p>
          <a:p>
            <a:pPr lvl="1"/>
            <a:r>
              <a:rPr lang="de-DE" dirty="0"/>
              <a:t>Information in Phasen oder Amplituden einbringen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7038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 smtClean="0"/>
              <a:t>Ultraschallkodierung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fontScale="92500"/>
          </a:bodyPr>
          <a:lstStyle/>
          <a:p>
            <a:r>
              <a:rPr lang="de-DE" dirty="0" smtClean="0"/>
              <a:t>Hörbarer Bereich ist auf 20 Hz - 20kHz beschränkt</a:t>
            </a:r>
          </a:p>
          <a:p>
            <a:r>
              <a:rPr lang="de-DE" dirty="0" smtClean="0"/>
              <a:t>Digitale Audio Signale werden bis 22 kHz aufgenommen und gespeichert</a:t>
            </a:r>
          </a:p>
          <a:p>
            <a:r>
              <a:rPr lang="de-DE" dirty="0" smtClean="0"/>
              <a:t>Speicherung von Informationen im unhörbaren Bereich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026" name="Picture 2" descr="C:\Users\Mo\Desktop\Bachelor\660px-Hoerflaech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59" y="1281200"/>
            <a:ext cx="4461080" cy="33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53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3786"/>
            <a:ext cx="7886700" cy="1325563"/>
          </a:xfrm>
        </p:spPr>
        <p:txBody>
          <a:bodyPr/>
          <a:lstStyle/>
          <a:p>
            <a:r>
              <a:rPr lang="de-DE" dirty="0" smtClean="0"/>
              <a:t>Frequenzgang Mikrofon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152" y="4737937"/>
            <a:ext cx="7246224" cy="1342238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Frequenzgang von Mikrofonen und Lautsprechern fällt bei 10kHz-20 kHz ab ist aber immer noch nutzbar.</a:t>
            </a:r>
          </a:p>
          <a:p>
            <a:r>
              <a:rPr lang="de-DE" dirty="0" smtClean="0"/>
              <a:t>Nutzung der </a:t>
            </a:r>
            <a:r>
              <a:rPr lang="de-DE" dirty="0" err="1" smtClean="0"/>
              <a:t>Steganographischen</a:t>
            </a:r>
            <a:r>
              <a:rPr lang="de-DE" dirty="0" smtClean="0"/>
              <a:t> Informationen auf digitaler und auf physischer Ebene möglich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2050" name="Picture 2" descr="C:\Users\Mo\Desktop\Bachelor\BK4188_ampl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743" y="1308682"/>
            <a:ext cx="4306234" cy="302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11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Wahrnehmungsbeispiele</a:t>
            </a:r>
            <a:endParaRPr lang="de-DE" dirty="0"/>
          </a:p>
        </p:txBody>
      </p:sp>
      <p:pic>
        <p:nvPicPr>
          <p:cNvPr id="4" name="10khz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1878130"/>
            <a:ext cx="609600" cy="6096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940648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10 kHz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031681" y="2667699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15 kHz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204280" y="3761064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18 kHz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1940647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19 kHz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6031682" y="5236236"/>
            <a:ext cx="93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20 kHz</a:t>
            </a:r>
            <a:endParaRPr lang="de-DE" dirty="0"/>
          </a:p>
        </p:txBody>
      </p:sp>
      <p:pic>
        <p:nvPicPr>
          <p:cNvPr id="10" name="15 khz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1878130"/>
            <a:ext cx="609600" cy="609600"/>
          </a:xfrm>
          <a:prstGeom prst="rect">
            <a:avLst/>
          </a:prstGeom>
        </p:spPr>
      </p:pic>
      <p:pic>
        <p:nvPicPr>
          <p:cNvPr id="11" name="18 kHz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369264" y="3037031"/>
            <a:ext cx="609600" cy="609600"/>
          </a:xfrm>
          <a:prstGeom prst="rect">
            <a:avLst/>
          </a:prstGeom>
        </p:spPr>
      </p:pic>
      <p:pic>
        <p:nvPicPr>
          <p:cNvPr id="12" name="19 kHz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05632" y="4399327"/>
            <a:ext cx="609600" cy="609600"/>
          </a:xfrm>
          <a:prstGeom prst="rect">
            <a:avLst/>
          </a:prstGeom>
        </p:spPr>
      </p:pic>
      <p:pic>
        <p:nvPicPr>
          <p:cNvPr id="13" name="20 kHz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196666" y="43993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0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Quietnet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https</a:t>
            </a:r>
            <a:r>
              <a:rPr lang="de-DE" dirty="0"/>
              <a:t>://quiet.github.io/quiet-js/</a:t>
            </a:r>
          </a:p>
          <a:p>
            <a:endParaRPr lang="de-DE" dirty="0" smtClean="0"/>
          </a:p>
          <a:p>
            <a:r>
              <a:rPr lang="de-DE" dirty="0" smtClean="0"/>
              <a:t>Übertragung im Bereich19 kHz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37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xmlns="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der Audioverarbeitung</a:t>
            </a:r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BAF9B4B-8F48-E845-B16E-4530726C5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211AF57-4465-AD43-AB7C-113DF22BF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526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xmlns="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xmlns="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xmlns="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xmlns="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xmlns="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xmlns="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xmlns="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97C0F58-906D-4282-BA46-4E30F6DCD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 &amp;</a:t>
            </a:r>
            <a:br>
              <a:rPr lang="de-DE" dirty="0"/>
            </a:br>
            <a:r>
              <a:rPr lang="de-DE" dirty="0"/>
              <a:t>Fourier-Transformation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id="{C6D3FD19-30A3-4781-9358-AFE3EEEA68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Mathematische Beschreibung um kontinuierliche, aperiodische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/>
                  <a:t> in ein kontinuierliches Spektrum zu zerlegen</a:t>
                </a:r>
              </a:p>
              <a:p>
                <a:r>
                  <a:rPr lang="de-DE" dirty="0"/>
                  <a:t>Diskrete Fouriertransformation für abgetastete Signale der Form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𝑇𝐴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  <a:p>
                <a:r>
                  <a:rPr lang="de-DE" dirty="0"/>
                  <a:t>Fast-Fourier-Transformation ist eine DFT, aber operiert mit optimierten Algorithmen</a:t>
                </a:r>
              </a:p>
              <a:p>
                <a:r>
                  <a:rPr lang="de-DE" dirty="0"/>
                  <a:t>Inverse Transformation möglich</a:t>
                </a:r>
              </a:p>
              <a:p>
                <a:r>
                  <a:rPr lang="de-DE" dirty="0"/>
                  <a:t>Alle Informationen sind immer vorhanden</a:t>
                </a: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6D3FD19-30A3-4781-9358-AFE3EEEA68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43" t="-1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40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35C176-83BB-4E2F-8C08-7B47A013B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Frequenzraum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75C15BDB-21DB-48FE-B0D1-81D96ADD5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/>
              <a:t>Warum in den Frequenzraum wechseln?</a:t>
            </a:r>
          </a:p>
          <a:p>
            <a:r>
              <a:rPr lang="de-DE" dirty="0"/>
              <a:t>Viele Operation sind im Bildraum schwer durchzuführen</a:t>
            </a:r>
          </a:p>
          <a:p>
            <a:pPr lvl="1"/>
            <a:r>
              <a:rPr lang="de-DE" dirty="0"/>
              <a:t>Filtern von bestimmten Frequenzen</a:t>
            </a:r>
          </a:p>
          <a:p>
            <a:pPr lvl="1"/>
            <a:r>
              <a:rPr lang="de-DE" dirty="0"/>
              <a:t>Mustererkennung</a:t>
            </a:r>
          </a:p>
          <a:p>
            <a:pPr lvl="1"/>
            <a:r>
              <a:rPr lang="de-DE" dirty="0"/>
              <a:t>Bildrestauration</a:t>
            </a:r>
          </a:p>
          <a:p>
            <a:r>
              <a:rPr lang="de-DE" dirty="0"/>
              <a:t>Also Übertragung in einen (Frequenz)-Raum in dem diese Operationen leichter möglich sind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109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E730F824-5601-4936-888E-858A883D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Grundidee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BD495975-3F29-4E7A-A679-C6854DFCA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eines Signales in Sinus oder </a:t>
            </a:r>
            <a:r>
              <a:rPr lang="de-DE" dirty="0" err="1"/>
              <a:t>Cosinusanteile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xmlns="" id="{37228595-6A45-411E-83A3-FC57BCB46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440" y="2285999"/>
            <a:ext cx="4969119" cy="397529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37B382FE-E727-462D-8495-C49891885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093" y="2579078"/>
            <a:ext cx="4647941" cy="314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3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491</Words>
  <Application>Microsoft Office PowerPoint</Application>
  <PresentationFormat>Bildschirmpräsentation (4:3)</PresentationFormat>
  <Paragraphs>143</Paragraphs>
  <Slides>23</Slides>
  <Notes>6</Notes>
  <HiddenSlides>1</HiddenSlides>
  <MMClips>9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Frequenzraum &amp; Fourier-Transformation</vt:lpstr>
      <vt:lpstr>Frequenzraum</vt:lpstr>
      <vt:lpstr>Grundidee</vt:lpstr>
      <vt:lpstr>Beispiele</vt:lpstr>
      <vt:lpstr>Steganographische Ansätze im Frequenzraum</vt:lpstr>
      <vt:lpstr>Ultraschallkodierung</vt:lpstr>
      <vt:lpstr>Frequenzgang Mikrofon</vt:lpstr>
      <vt:lpstr>Wahrnehmungsbeispiele</vt:lpstr>
      <vt:lpstr>Live Demo</vt:lpstr>
      <vt:lpstr>Wasserzeichen</vt:lpstr>
      <vt:lpstr>Eigenschaften von Wasserzeichen</vt:lpstr>
      <vt:lpstr>Algorithmen: Patchwork-Verfahren</vt:lpstr>
      <vt:lpstr>Algorithmen: Frequenzraum-Verfahren</vt:lpstr>
      <vt:lpstr>Zusammenfassung</vt:lpstr>
      <vt:lpstr>Ausblick</vt:lpstr>
      <vt:lpstr>Fragen oder Anmerkungen?</vt:lpstr>
      <vt:lpstr>Quellen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Windows-Benutzer</cp:lastModifiedBy>
  <cp:revision>103</cp:revision>
  <cp:lastPrinted>2018-11-12T14:04:00Z</cp:lastPrinted>
  <dcterms:created xsi:type="dcterms:W3CDTF">2018-03-29T13:45:31Z</dcterms:created>
  <dcterms:modified xsi:type="dcterms:W3CDTF">2018-12-11T11:58:23Z</dcterms:modified>
</cp:coreProperties>
</file>